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63" r:id="rId7"/>
    <p:sldId id="264" r:id="rId8"/>
    <p:sldId id="265" r:id="rId9"/>
    <p:sldId id="266" r:id="rId10"/>
    <p:sldId id="273" r:id="rId11"/>
    <p:sldId id="274" r:id="rId12"/>
    <p:sldId id="272" r:id="rId13"/>
  </p:sldIdLst>
  <p:sldSz cx="9144000" cy="5143500" type="screen16x9"/>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680" y="60"/>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a:t>Образец заголовка</a:t>
            </a:r>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19.12.2019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19.12.2019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05979"/>
            <a:ext cx="2057400" cy="4388644"/>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05979"/>
            <a:ext cx="6019800" cy="43886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19.12.2019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19.12.2019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19.12.2019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19.12.2019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19.12.2019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19.12.2019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19.12.2019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19.12.2019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19.12.2019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19.12.2019</a:t>
            </a:fld>
            <a:endParaRPr lang="ru-RU"/>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4245" y="357504"/>
            <a:ext cx="6707088" cy="857250"/>
          </a:xfrm>
        </p:spPr>
        <p:txBody>
          <a:bodyPr>
            <a:normAutofit fontScale="90000"/>
          </a:bodyPr>
          <a:lstStyle/>
          <a:p>
            <a:pPr algn="l"/>
            <a:r>
              <a:rPr lang="en-US" sz="3200" b="1" dirty="0" smtClean="0"/>
              <a:t>AL-FARABI KAZAKH NATIONAL UNIVERSITY</a:t>
            </a:r>
            <a:endParaRPr lang="ru-RU" sz="3200" b="1" dirty="0"/>
          </a:p>
        </p:txBody>
      </p:sp>
      <p:sp>
        <p:nvSpPr>
          <p:cNvPr id="4" name="TextBox 3"/>
          <p:cNvSpPr txBox="1"/>
          <p:nvPr/>
        </p:nvSpPr>
        <p:spPr>
          <a:xfrm>
            <a:off x="2195736" y="1335219"/>
            <a:ext cx="6480720" cy="954107"/>
          </a:xfrm>
          <a:prstGeom prst="rect">
            <a:avLst/>
          </a:prstGeom>
          <a:solidFill>
            <a:schemeClr val="bg1"/>
          </a:solidFill>
        </p:spPr>
        <p:txBody>
          <a:bodyPr wrap="square" rtlCol="0">
            <a:spAutoFit/>
          </a:bodyPr>
          <a:lstStyle/>
          <a:p>
            <a:r>
              <a:rPr lang="en-US" sz="2800" b="1" dirty="0" smtClean="0">
                <a:latin typeface="Arial" panose="020B0604020202020204" pitchFamily="34" charset="0"/>
              </a:rPr>
              <a:t>Department of political science and political technologies</a:t>
            </a:r>
            <a:r>
              <a:rPr lang="ru-RU" sz="2800" b="1" dirty="0" smtClean="0">
                <a:latin typeface="Arial" panose="020B0604020202020204" pitchFamily="34" charset="0"/>
              </a:rPr>
              <a:t> </a:t>
            </a:r>
            <a:endParaRPr lang="ru-RU" sz="2800" b="1" dirty="0">
              <a:latin typeface="Arial" panose="020B0604020202020204" pitchFamily="34" charset="0"/>
            </a:endParaRPr>
          </a:p>
        </p:txBody>
      </p:sp>
      <p:sp>
        <p:nvSpPr>
          <p:cNvPr id="5" name="TextBox 4"/>
          <p:cNvSpPr txBox="1"/>
          <p:nvPr/>
        </p:nvSpPr>
        <p:spPr>
          <a:xfrm>
            <a:off x="2195736" y="2453938"/>
            <a:ext cx="6624736" cy="954107"/>
          </a:xfrm>
          <a:prstGeom prst="rect">
            <a:avLst/>
          </a:prstGeom>
          <a:noFill/>
        </p:spPr>
        <p:txBody>
          <a:bodyPr wrap="square" rtlCol="0">
            <a:spAutoFit/>
          </a:bodyPr>
          <a:lstStyle/>
          <a:p>
            <a:r>
              <a:rPr lang="en-US" sz="2800" b="1" dirty="0"/>
              <a:t>Globalization and Development of the Modern World</a:t>
            </a:r>
            <a:endParaRPr lang="ru-RU" sz="2800" b="1" dirty="0">
              <a:latin typeface="Arial" panose="020B0604020202020204" pitchFamily="34" charset="0"/>
            </a:endParaRPr>
          </a:p>
        </p:txBody>
      </p:sp>
      <p:sp>
        <p:nvSpPr>
          <p:cNvPr id="6" name="TextBox 5"/>
          <p:cNvSpPr txBox="1"/>
          <p:nvPr/>
        </p:nvSpPr>
        <p:spPr>
          <a:xfrm>
            <a:off x="2339752" y="3449546"/>
            <a:ext cx="3240360" cy="830997"/>
          </a:xfrm>
          <a:prstGeom prst="rect">
            <a:avLst/>
          </a:prstGeom>
          <a:noFill/>
        </p:spPr>
        <p:txBody>
          <a:bodyPr wrap="square" rtlCol="0">
            <a:spAutoFit/>
          </a:bodyPr>
          <a:lstStyle/>
          <a:p>
            <a:r>
              <a:rPr lang="" sz="2400" b="1" dirty="0" smtClean="0">
                <a:latin typeface="Arial" panose="020B0604020202020204" pitchFamily="34" charset="0"/>
              </a:rPr>
              <a:t>Abzhapparova A.A.</a:t>
            </a:r>
            <a:endParaRPr lang="" sz="2400" b="1" dirty="0">
              <a:latin typeface="Arial" panose="020B0604020202020204" pitchFamily="34" charset="0"/>
            </a:endParaRPr>
          </a:p>
          <a:p>
            <a:r>
              <a:rPr lang="en-US" sz="2400" b="1" dirty="0" smtClean="0">
                <a:latin typeface="Arial" panose="020B0604020202020204" pitchFamily="34" charset="0"/>
              </a:rPr>
              <a:t>Senior lecturer</a:t>
            </a:r>
            <a:endParaRPr lang="ru-RU" sz="2400" b="1" dirty="0">
              <a:latin typeface="Arial" panose="020B06040202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7630492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1720" y="205979"/>
            <a:ext cx="6635080" cy="857250"/>
          </a:xfrm>
        </p:spPr>
        <p:txBody>
          <a:bodyPr>
            <a:noAutofit/>
          </a:bodyPr>
          <a:lstStyle/>
          <a:p>
            <a:r>
              <a:rPr lang="en-US" sz="2800" b="1" dirty="0">
                <a:latin typeface="Arial" panose="020B0604020202020204" pitchFamily="34" charset="0"/>
                <a:cs typeface="Arial" panose="020B0604020202020204" pitchFamily="34" charset="0"/>
              </a:rPr>
              <a:t>Strategies to manage sustainability</a:t>
            </a:r>
            <a:endParaRPr lang="en-US" sz="2800" b="1"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pic>
        <p:nvPicPr>
          <p:cNvPr id="6"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65662" y="942156"/>
            <a:ext cx="5607195" cy="3939130"/>
          </a:xfrm>
          <a:prstGeom prst="rect">
            <a:avLst/>
          </a:prstGeom>
        </p:spPr>
      </p:pic>
    </p:spTree>
    <p:extLst>
      <p:ext uri="{BB962C8B-B14F-4D97-AF65-F5344CB8AC3E}">
        <p14:creationId xmlns:p14="http://schemas.microsoft.com/office/powerpoint/2010/main" val="2779891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79712" y="205979"/>
            <a:ext cx="6707088" cy="857250"/>
          </a:xfrm>
        </p:spPr>
        <p:txBody>
          <a:bodyPr>
            <a:normAutofit fontScale="90000"/>
          </a:bodyPr>
          <a:lstStyle/>
          <a:p>
            <a:r>
              <a:rPr lang="en-US" sz="3200" b="1" dirty="0">
                <a:latin typeface="Arial" panose="020B0604020202020204" pitchFamily="34" charset="0"/>
                <a:cs typeface="Arial" panose="020B0604020202020204" pitchFamily="34" charset="0"/>
              </a:rPr>
              <a:t>Sustainability is all about business.</a:t>
            </a:r>
            <a:endParaRPr lang="ru-RU" sz="3200" b="1"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
        <p:nvSpPr>
          <p:cNvPr id="3" name="Прямоугольник 2"/>
          <p:cNvSpPr/>
          <p:nvPr/>
        </p:nvSpPr>
        <p:spPr>
          <a:xfrm>
            <a:off x="467544" y="1563638"/>
            <a:ext cx="8406680" cy="2862322"/>
          </a:xfrm>
          <a:prstGeom prst="rect">
            <a:avLst/>
          </a:prstGeom>
        </p:spPr>
        <p:txBody>
          <a:bodyPr wrap="square">
            <a:spAutoFit/>
          </a:bodyPr>
          <a:lstStyle/>
          <a:p>
            <a:r>
              <a:rPr lang="en-US" sz="2000" dirty="0" smtClean="0">
                <a:latin typeface="Arial" panose="020B0604020202020204" pitchFamily="34" charset="0"/>
                <a:cs typeface="Arial" panose="020B0604020202020204" pitchFamily="34" charset="0"/>
              </a:rPr>
              <a:t>It </a:t>
            </a:r>
            <a:r>
              <a:rPr lang="en-US" sz="2000" dirty="0">
                <a:latin typeface="Arial" panose="020B0604020202020204" pitchFamily="34" charset="0"/>
                <a:cs typeface="Arial" panose="020B0604020202020204" pitchFamily="34" charset="0"/>
              </a:rPr>
              <a:t>contributes to the following:</a:t>
            </a:r>
          </a:p>
          <a:p>
            <a:r>
              <a:rPr lang="en-US" sz="2000" dirty="0">
                <a:latin typeface="Arial" panose="020B0604020202020204" pitchFamily="34" charset="0"/>
                <a:cs typeface="Arial" panose="020B0604020202020204" pitchFamily="34" charset="0"/>
              </a:rPr>
              <a:t>Revenue increase</a:t>
            </a:r>
          </a:p>
          <a:p>
            <a:r>
              <a:rPr lang="en-US" sz="2000" dirty="0">
                <a:latin typeface="Arial" panose="020B0604020202020204" pitchFamily="34" charset="0"/>
                <a:cs typeface="Arial" panose="020B0604020202020204" pitchFamily="34" charset="0"/>
              </a:rPr>
              <a:t>Reduction of energy expenses</a:t>
            </a:r>
          </a:p>
          <a:p>
            <a:r>
              <a:rPr lang="en-US" sz="2000" dirty="0">
                <a:latin typeface="Arial" panose="020B0604020202020204" pitchFamily="34" charset="0"/>
                <a:cs typeface="Arial" panose="020B0604020202020204" pitchFamily="34" charset="0"/>
              </a:rPr>
              <a:t>Waste reduction</a:t>
            </a:r>
          </a:p>
          <a:p>
            <a:r>
              <a:rPr lang="en-US" sz="2000" dirty="0">
                <a:latin typeface="Arial" panose="020B0604020202020204" pitchFamily="34" charset="0"/>
                <a:cs typeface="Arial" panose="020B0604020202020204" pitchFamily="34" charset="0"/>
              </a:rPr>
              <a:t> Reduction of  materials and water expenses</a:t>
            </a:r>
          </a:p>
          <a:p>
            <a:r>
              <a:rPr lang="en-US" sz="2000" dirty="0">
                <a:latin typeface="Arial" panose="020B0604020202020204" pitchFamily="34" charset="0"/>
                <a:cs typeface="Arial" panose="020B0604020202020204" pitchFamily="34" charset="0"/>
              </a:rPr>
              <a:t> May increase employee productivity, and  reduce attrition expenses </a:t>
            </a:r>
          </a:p>
          <a:p>
            <a:r>
              <a:rPr lang="en-US" sz="2000" dirty="0">
                <a:latin typeface="Arial" panose="020B0604020202020204" pitchFamily="34" charset="0"/>
                <a:cs typeface="Arial" panose="020B0604020202020204" pitchFamily="34" charset="0"/>
              </a:rPr>
              <a:t>May increase efficiency and eliminate redundancy  in the distribution channel</a:t>
            </a:r>
          </a:p>
          <a:p>
            <a:r>
              <a:rPr lang="en-US" sz="2000" dirty="0">
                <a:latin typeface="Arial" panose="020B0604020202020204" pitchFamily="34" charset="0"/>
                <a:cs typeface="Arial" panose="020B0604020202020204" pitchFamily="34" charset="0"/>
              </a:rPr>
              <a:t> Sustainable business practices may attract human capital.</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758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3728" y="267494"/>
            <a:ext cx="6563072" cy="936103"/>
          </a:xfrm>
        </p:spPr>
        <p:txBody>
          <a:bodyPr>
            <a:normAutofit fontScale="90000"/>
          </a:bodyPr>
          <a:lstStyle/>
          <a:p>
            <a:pPr lvl="0" algn="just"/>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en-US" sz="3600" b="1" dirty="0">
                <a:solidFill>
                  <a:srgbClr val="0070C0"/>
                </a:solidFill>
                <a:latin typeface="Arial" panose="020B0604020202020204" pitchFamily="34" charset="0"/>
              </a:rPr>
              <a:t>Materials used in the lecture </a:t>
            </a:r>
            <a:r>
              <a:rPr lang="ru-RU" sz="3600" b="1" dirty="0" smtClean="0">
                <a:solidFill>
                  <a:srgbClr val="0070C0"/>
                </a:solidFill>
                <a:latin typeface="Arial" panose="020B0604020202020204" pitchFamily="34" charset="0"/>
              </a:rPr>
              <a:t>:</a:t>
            </a:r>
            <a:r>
              <a:rPr lang="en-US" sz="3600" b="1" dirty="0" smtClean="0">
                <a:solidFill>
                  <a:srgbClr val="0070C0"/>
                </a:solidFill>
                <a:latin typeface="Arial" panose="020B0604020202020204" pitchFamily="34" charset="0"/>
              </a:rPr>
              <a:t/>
            </a:r>
            <a:br>
              <a:rPr lang="en-US" sz="3600" b="1" dirty="0" smtClean="0">
                <a:solidFill>
                  <a:srgbClr val="0070C0"/>
                </a:solidFill>
                <a:latin typeface="Arial" panose="020B0604020202020204" pitchFamily="34" charset="0"/>
              </a:rPr>
            </a:br>
            <a:r>
              <a:rPr lang="ru-RU" sz="3600" b="1" dirty="0">
                <a:solidFill>
                  <a:srgbClr val="0070C0"/>
                </a:solidFill>
                <a:latin typeface="Arial" panose="020B0604020202020204" pitchFamily="34" charset="0"/>
              </a:rPr>
              <a:t/>
            </a:r>
            <a:br>
              <a:rPr lang="ru-RU" sz="3600" b="1" dirty="0">
                <a:solidFill>
                  <a:srgbClr val="0070C0"/>
                </a:solidFill>
                <a:latin typeface="Arial" panose="020B0604020202020204" pitchFamily="34" charset="0"/>
              </a:rPr>
            </a:br>
            <a:r>
              <a:rPr lang="ru-RU" sz="2000" dirty="0">
                <a:latin typeface="Arial" panose="020B0604020202020204" pitchFamily="34" charset="0"/>
                <a:cs typeface="Arial" panose="020B0604020202020204" pitchFamily="34" charset="0"/>
              </a:rPr>
              <a:t>1. С.Л. </a:t>
            </a:r>
            <a:r>
              <a:rPr lang="ru-RU" sz="2000" dirty="0" err="1">
                <a:latin typeface="Arial" panose="020B0604020202020204" pitchFamily="34" charset="0"/>
                <a:cs typeface="Arial" panose="020B0604020202020204" pitchFamily="34" charset="0"/>
              </a:rPr>
              <a:t>Удовик</a:t>
            </a:r>
            <a:r>
              <a:rPr lang="ru-RU" sz="2000" dirty="0">
                <a:latin typeface="Arial" panose="020B0604020202020204" pitchFamily="34" charset="0"/>
                <a:cs typeface="Arial" panose="020B0604020202020204" pitchFamily="34" charset="0"/>
              </a:rPr>
              <a:t>. Глобализация: семиотические подходы–М.: “</a:t>
            </a:r>
            <a:r>
              <a:rPr lang="ru-RU" sz="2000" dirty="0" err="1">
                <a:latin typeface="Arial" panose="020B0604020202020204" pitchFamily="34" charset="0"/>
                <a:cs typeface="Arial" panose="020B0604020202020204" pitchFamily="34" charset="0"/>
              </a:rPr>
              <a:t>Реф</a:t>
            </a:r>
            <a:r>
              <a:rPr lang="ru-RU" sz="2000" dirty="0">
                <a:latin typeface="Arial" panose="020B0604020202020204" pitchFamily="34" charset="0"/>
                <a:cs typeface="Arial" panose="020B0604020202020204" pitchFamily="34" charset="0"/>
              </a:rPr>
              <a:t> л-бук”, К.: “</a:t>
            </a:r>
            <a:r>
              <a:rPr lang="ru-RU" sz="2000" dirty="0" err="1">
                <a:latin typeface="Arial" panose="020B0604020202020204" pitchFamily="34" charset="0"/>
                <a:cs typeface="Arial" panose="020B0604020202020204" pitchFamily="34" charset="0"/>
              </a:rPr>
              <a:t>Ваклер</a:t>
            </a:r>
            <a:r>
              <a:rPr lang="ru-RU" sz="2000" dirty="0">
                <a:latin typeface="Arial" panose="020B0604020202020204" pitchFamily="34" charset="0"/>
                <a:cs typeface="Arial" panose="020B0604020202020204" pitchFamily="34" charset="0"/>
              </a:rPr>
              <a:t>”, 2001. – 480 с.</a:t>
            </a:r>
            <a:br>
              <a:rPr lang="ru-RU" sz="2000" dirty="0">
                <a:latin typeface="Arial" panose="020B0604020202020204" pitchFamily="34" charset="0"/>
                <a:cs typeface="Arial" panose="020B0604020202020204" pitchFamily="34" charset="0"/>
              </a:rPr>
            </a:br>
            <a:r>
              <a:rPr lang="ru-RU" sz="2000" dirty="0">
                <a:latin typeface="Arial" panose="020B0604020202020204" pitchFamily="34" charset="0"/>
                <a:cs typeface="Arial" panose="020B0604020202020204" pitchFamily="34" charset="0"/>
              </a:rPr>
              <a:t>2. Глобализация и интеграционные процессы в Азиатско-Тихоокеанском регионе (правовое и экономическое исследование). - М.: ИНФРА-М, 2016. - 332 c.</a:t>
            </a:r>
            <a:br>
              <a:rPr lang="ru-RU"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3. Andrew Heywood. Global Politics. Macmillan International Higher Education, 2017 – 616 p. </a:t>
            </a:r>
            <a:r>
              <a:rPr lang="ru-RU" sz="2000" dirty="0">
                <a:latin typeface="Arial" panose="020B0604020202020204" pitchFamily="34" charset="0"/>
                <a:cs typeface="Arial" panose="020B0604020202020204" pitchFamily="34" charset="0"/>
              </a:rPr>
              <a:t/>
            </a:r>
            <a:br>
              <a:rPr lang="ru-RU"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4. Sheffield Jim, </a:t>
            </a:r>
            <a:r>
              <a:rPr lang="en-US" sz="2000" dirty="0" err="1">
                <a:latin typeface="Arial" panose="020B0604020202020204" pitchFamily="34" charset="0"/>
                <a:cs typeface="Arial" panose="020B0604020202020204" pitchFamily="34" charset="0"/>
              </a:rPr>
              <a:t>Korotaev</a:t>
            </a:r>
            <a:r>
              <a:rPr lang="en-US" sz="2000" dirty="0">
                <a:latin typeface="Arial" panose="020B0604020202020204" pitchFamily="34" charset="0"/>
                <a:cs typeface="Arial" panose="020B0604020202020204" pitchFamily="34" charset="0"/>
              </a:rPr>
              <a:t> Andrey, </a:t>
            </a:r>
            <a:r>
              <a:rPr lang="en-US" sz="2000" dirty="0" err="1">
                <a:latin typeface="Arial" panose="020B0604020202020204" pitchFamily="34" charset="0"/>
                <a:cs typeface="Arial" panose="020B0604020202020204" pitchFamily="34" charset="0"/>
              </a:rPr>
              <a:t>Grinin</a:t>
            </a:r>
            <a:r>
              <a:rPr lang="en-US" sz="2000" dirty="0">
                <a:latin typeface="Arial" panose="020B0604020202020204" pitchFamily="34" charset="0"/>
                <a:cs typeface="Arial" panose="020B0604020202020204" pitchFamily="34" charset="0"/>
              </a:rPr>
              <a:t> Leonid. Globalization: Yesterday, Today, and Tomorrow. Emergent Publication, 2013. — 444 p.</a:t>
            </a:r>
            <a:r>
              <a:rPr lang="ru-RU" sz="2000" b="1" dirty="0">
                <a:latin typeface="Arial" panose="020B0604020202020204" pitchFamily="34" charset="0"/>
                <a:cs typeface="Arial" panose="020B0604020202020204" pitchFamily="34" charset="0"/>
              </a:rPr>
              <a:t/>
            </a:r>
            <a:br>
              <a:rPr lang="ru-RU" sz="2000" b="1"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5. Gills, B. K., and Thompson, W. R. (eds.) 2006. Globalization and Global History. London: Routledge</a:t>
            </a:r>
            <a:r>
              <a:rPr lang="ru-RU" sz="2000" dirty="0" smtClean="0">
                <a:latin typeface="Arial" panose="020B0604020202020204" pitchFamily="34" charset="0"/>
                <a:cs typeface="Arial" panose="020B0604020202020204" pitchFamily="34" charset="0"/>
              </a:rPr>
              <a:t>.</a:t>
            </a:r>
            <a:r>
              <a:rPr lang="ru-RU" sz="1800" dirty="0">
                <a:latin typeface="Arial" panose="020B0604020202020204" pitchFamily="34" charset="0"/>
                <a:cs typeface="Arial" panose="020B0604020202020204" pitchFamily="34" charset="0"/>
              </a:rPr>
              <a:t> </a:t>
            </a:r>
            <a:endParaRPr lang="ru-RU" sz="2000" dirty="0">
              <a:latin typeface="Arial" panose="020B0604020202020204" pitchFamily="34" charset="0"/>
              <a:cs typeface="Arial" panose="020B0604020202020204" pitchFamily="34" charset="0"/>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4216350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1720" y="1653648"/>
            <a:ext cx="6624736" cy="1077218"/>
          </a:xfrm>
          <a:prstGeom prst="rect">
            <a:avLst/>
          </a:prstGeom>
          <a:noFill/>
        </p:spPr>
        <p:txBody>
          <a:bodyPr wrap="square" rtlCol="0">
            <a:spAutoFit/>
          </a:bodyPr>
          <a:lstStyle/>
          <a:p>
            <a:r>
              <a:rPr lang="en-US" sz="3200" b="1" dirty="0"/>
              <a:t>Globalization and Development of the Modern World</a:t>
            </a:r>
            <a:endParaRPr lang="ru-RU" sz="3200" b="1" dirty="0">
              <a:latin typeface="Arial" panose="020B0604020202020204" pitchFamily="34" charset="0"/>
            </a:endParaRPr>
          </a:p>
        </p:txBody>
      </p:sp>
      <p:sp>
        <p:nvSpPr>
          <p:cNvPr id="6" name="TextBox 5"/>
          <p:cNvSpPr txBox="1"/>
          <p:nvPr/>
        </p:nvSpPr>
        <p:spPr>
          <a:xfrm>
            <a:off x="2051720" y="2767404"/>
            <a:ext cx="6264696" cy="1569660"/>
          </a:xfrm>
          <a:prstGeom prst="rect">
            <a:avLst/>
          </a:prstGeom>
          <a:noFill/>
        </p:spPr>
        <p:txBody>
          <a:bodyPr wrap="square" rtlCol="0">
            <a:spAutoFit/>
          </a:bodyPr>
          <a:lstStyle/>
          <a:p>
            <a:r>
              <a:rPr lang="en-US" sz="3200" b="1" dirty="0" smtClean="0">
                <a:solidFill>
                  <a:srgbClr val="0070C0"/>
                </a:solidFill>
                <a:latin typeface="Arial" panose="020B0604020202020204" pitchFamily="34" charset="0"/>
              </a:rPr>
              <a:t>Lecture</a:t>
            </a:r>
            <a:r>
              <a:rPr lang="ru-RU" sz="3200" b="1" dirty="0" smtClean="0">
                <a:solidFill>
                  <a:srgbClr val="0070C0"/>
                </a:solidFill>
                <a:latin typeface="Arial" panose="020B0604020202020204" pitchFamily="34" charset="0"/>
              </a:rPr>
              <a:t> </a:t>
            </a:r>
            <a:r>
              <a:rPr lang="en-US" sz="3200" b="1" dirty="0">
                <a:solidFill>
                  <a:srgbClr val="0070C0"/>
                </a:solidFill>
                <a:latin typeface="Arial" panose="020B0604020202020204" pitchFamily="34" charset="0"/>
              </a:rPr>
              <a:t>7</a:t>
            </a:r>
            <a:endParaRPr lang="ru-RU" sz="3200" b="1" dirty="0">
              <a:solidFill>
                <a:srgbClr val="0070C0"/>
              </a:solidFill>
              <a:latin typeface="Arial" panose="020B0604020202020204" pitchFamily="34" charset="0"/>
            </a:endParaRPr>
          </a:p>
          <a:p>
            <a:r>
              <a:rPr lang="en-US" sz="3200" dirty="0"/>
              <a:t>Globalization and Sustainable Development</a:t>
            </a:r>
            <a:endParaRPr lang="ru-RU" sz="3200"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6483401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 sz="2400" b="1" dirty="0" smtClean="0">
                <a:latin typeface="Arial" pitchFamily="34" charset="0"/>
                <a:cs typeface="Arial" pitchFamily="34" charset="0"/>
              </a:rPr>
              <a:t>Lecture plan:</a:t>
            </a:r>
            <a:endParaRPr lang="ru-RU" sz="2400" b="1" dirty="0">
              <a:latin typeface="Arial" pitchFamily="34" charset="0"/>
              <a:cs typeface="Arial" pitchFamily="34" charset="0"/>
            </a:endParaRPr>
          </a:p>
        </p:txBody>
      </p:sp>
      <p:sp>
        <p:nvSpPr>
          <p:cNvPr id="3" name="Объект 2"/>
          <p:cNvSpPr>
            <a:spLocks noGrp="1"/>
          </p:cNvSpPr>
          <p:nvPr>
            <p:ph idx="1"/>
          </p:nvPr>
        </p:nvSpPr>
        <p:spPr>
          <a:xfrm>
            <a:off x="2123728" y="1200151"/>
            <a:ext cx="6563072" cy="3394472"/>
          </a:xfrm>
        </p:spPr>
        <p:txBody>
          <a:bodyPr>
            <a:normAutofit/>
          </a:bodyPr>
          <a:lstStyle/>
          <a:p>
            <a:pPr>
              <a:buFontTx/>
              <a:buChar char="-"/>
            </a:pPr>
            <a:r>
              <a:rPr lang="en-US" sz="2400" dirty="0" smtClean="0">
                <a:latin typeface="Arial" panose="020B0604020202020204" pitchFamily="34" charset="0"/>
                <a:cs typeface="Arial" panose="020B0604020202020204" pitchFamily="34" charset="0"/>
              </a:rPr>
              <a:t>Sustainable </a:t>
            </a:r>
            <a:r>
              <a:rPr lang="en-US" sz="2400" dirty="0">
                <a:latin typeface="Arial" panose="020B0604020202020204" pitchFamily="34" charset="0"/>
                <a:cs typeface="Arial" panose="020B0604020202020204" pitchFamily="34" charset="0"/>
              </a:rPr>
              <a:t>Development and </a:t>
            </a:r>
            <a:r>
              <a:rPr lang="en-US" sz="2400" dirty="0" smtClean="0">
                <a:latin typeface="Arial" panose="020B0604020202020204" pitchFamily="34" charset="0"/>
                <a:cs typeface="Arial" panose="020B0604020202020204" pitchFamily="34" charset="0"/>
              </a:rPr>
              <a:t>Globalization</a:t>
            </a:r>
          </a:p>
          <a:p>
            <a:pPr>
              <a:buFontTx/>
              <a:buChar char="-"/>
            </a:pPr>
            <a:r>
              <a:rPr lang="en-US" sz="2400" dirty="0" smtClean="0">
                <a:latin typeface="Arial" panose="020B0604020202020204" pitchFamily="34" charset="0"/>
                <a:cs typeface="Arial" panose="020B0604020202020204" pitchFamily="34" charset="0"/>
              </a:rPr>
              <a:t>What </a:t>
            </a:r>
            <a:r>
              <a:rPr lang="en-US" sz="2400" dirty="0">
                <a:latin typeface="Arial" panose="020B0604020202020204" pitchFamily="34" charset="0"/>
                <a:cs typeface="Arial" panose="020B0604020202020204" pitchFamily="34" charset="0"/>
              </a:rPr>
              <a:t>is Sustainable </a:t>
            </a:r>
            <a:r>
              <a:rPr lang="en-US" sz="2400" dirty="0" smtClean="0">
                <a:latin typeface="Arial" panose="020B0604020202020204" pitchFamily="34" charset="0"/>
                <a:cs typeface="Arial" panose="020B0604020202020204" pitchFamily="34" charset="0"/>
              </a:rPr>
              <a:t>Development?</a:t>
            </a:r>
          </a:p>
          <a:p>
            <a:pPr>
              <a:buFontTx/>
              <a:buChar char="-"/>
            </a:pPr>
            <a:r>
              <a:rPr lang="en-US" sz="2400" dirty="0" smtClean="0">
                <a:latin typeface="Arial" panose="020B0604020202020204" pitchFamily="34" charset="0"/>
                <a:cs typeface="Arial" panose="020B0604020202020204" pitchFamily="34" charset="0"/>
              </a:rPr>
              <a:t>Value </a:t>
            </a:r>
            <a:r>
              <a:rPr lang="en-US" sz="2400" dirty="0">
                <a:latin typeface="Arial" panose="020B0604020202020204" pitchFamily="34" charset="0"/>
                <a:cs typeface="Arial" panose="020B0604020202020204" pitchFamily="34" charset="0"/>
              </a:rPr>
              <a:t>Chain and </a:t>
            </a:r>
            <a:r>
              <a:rPr lang="en-US" sz="2400" dirty="0" smtClean="0">
                <a:latin typeface="Arial" panose="020B0604020202020204" pitchFamily="34" charset="0"/>
                <a:cs typeface="Arial" panose="020B0604020202020204" pitchFamily="34" charset="0"/>
              </a:rPr>
              <a:t>Sustainability.</a:t>
            </a:r>
          </a:p>
          <a:p>
            <a:pPr>
              <a:buFontTx/>
              <a:buChar char="-"/>
            </a:pPr>
            <a:r>
              <a:rPr lang="en-US" sz="2400" dirty="0" smtClean="0">
                <a:latin typeface="Arial" panose="020B0604020202020204" pitchFamily="34" charset="0"/>
                <a:cs typeface="Arial" panose="020B0604020202020204" pitchFamily="34" charset="0"/>
              </a:rPr>
              <a:t>Strategies </a:t>
            </a:r>
            <a:r>
              <a:rPr lang="en-US" sz="2400" dirty="0">
                <a:latin typeface="Arial" panose="020B0604020202020204" pitchFamily="34" charset="0"/>
                <a:cs typeface="Arial" panose="020B0604020202020204" pitchFamily="34" charset="0"/>
              </a:rPr>
              <a:t>to manage sustainability</a:t>
            </a:r>
          </a:p>
          <a:p>
            <a:pPr>
              <a:buFontTx/>
              <a:buChar char="-"/>
            </a:pPr>
            <a:endParaRPr lang="ru-RU" sz="2400" dirty="0">
              <a:latin typeface="Arial" panose="020B0604020202020204" pitchFamily="34" charset="0"/>
              <a:cs typeface="Arial" panose="020B0604020202020204" pitchFamily="34" charset="0"/>
            </a:endParaRPr>
          </a:p>
          <a:p>
            <a:pPr marL="0" indent="0">
              <a:buNone/>
            </a:pPr>
            <a:endParaRPr lang="ru-RU" sz="24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22301074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altLang="x-none" sz="2400" b="1" dirty="0">
                <a:latin typeface="Arial" pitchFamily="34" charset="0"/>
                <a:cs typeface="Arial" pitchFamily="34" charset="0"/>
              </a:rPr>
              <a:t>The purpose of studying the topic </a:t>
            </a:r>
            <a:r>
              <a:rPr lang="ru-RU" altLang="x-none" sz="2400" b="1" dirty="0" smtClean="0">
                <a:latin typeface="Arial" pitchFamily="34" charset="0"/>
                <a:cs typeface="Arial" pitchFamily="34" charset="0"/>
              </a:rPr>
              <a:t>:</a:t>
            </a:r>
            <a:endParaRPr lang="ru-RU" sz="2400" b="1" dirty="0">
              <a:latin typeface="Arial" pitchFamily="34" charset="0"/>
              <a:cs typeface="Arial" pitchFamily="34" charset="0"/>
            </a:endParaRPr>
          </a:p>
        </p:txBody>
      </p:sp>
      <p:sp>
        <p:nvSpPr>
          <p:cNvPr id="3" name="Объект 2"/>
          <p:cNvSpPr>
            <a:spLocks noGrp="1"/>
          </p:cNvSpPr>
          <p:nvPr>
            <p:ph idx="1"/>
          </p:nvPr>
        </p:nvSpPr>
        <p:spPr>
          <a:xfrm>
            <a:off x="1619672" y="1200151"/>
            <a:ext cx="7067128" cy="3394472"/>
          </a:xfrm>
        </p:spPr>
        <p:txBody>
          <a:bodyPr>
            <a:normAutofit/>
          </a:bodyPr>
          <a:lstStyle/>
          <a:p>
            <a:pPr marL="0" lvl="0" indent="0">
              <a:buNone/>
            </a:pPr>
            <a:r>
              <a:rPr lang="ru-RU" sz="2400" dirty="0">
                <a:latin typeface="Arial" pitchFamily="34" charset="0"/>
                <a:cs typeface="Arial" pitchFamily="34" charset="0"/>
              </a:rPr>
              <a:t>	</a:t>
            </a:r>
            <a:r>
              <a:rPr lang="en-US" sz="2400" dirty="0">
                <a:latin typeface="Arial" pitchFamily="34" charset="0"/>
                <a:cs typeface="Arial" pitchFamily="34" charset="0"/>
              </a:rPr>
              <a:t> To </a:t>
            </a:r>
            <a:r>
              <a:rPr lang="en-US" sz="2400" dirty="0" smtClean="0">
                <a:latin typeface="Arial" pitchFamily="34" charset="0"/>
                <a:cs typeface="Arial" pitchFamily="34" charset="0"/>
              </a:rPr>
              <a:t>learn</a:t>
            </a:r>
            <a:r>
              <a:rPr lang="ru-RU" sz="2400" dirty="0" smtClean="0">
                <a:latin typeface="Arial" pitchFamily="34" charset="0"/>
                <a:cs typeface="Arial" pitchFamily="34" charset="0"/>
              </a:rPr>
              <a:t>: </a:t>
            </a:r>
            <a:endParaRPr lang="en-US" sz="2400" dirty="0">
              <a:latin typeface="Arial" pitchFamily="34" charset="0"/>
              <a:cs typeface="Arial" pitchFamily="34" charset="0"/>
            </a:endParaRPr>
          </a:p>
          <a:p>
            <a:pPr lvl="1"/>
            <a:r>
              <a:rPr lang="en-US" sz="2400" dirty="0">
                <a:latin typeface="Arial" pitchFamily="34" charset="0"/>
                <a:cs typeface="Arial" pitchFamily="34" charset="0"/>
              </a:rPr>
              <a:t>t</a:t>
            </a:r>
            <a:r>
              <a:rPr lang="en-US" sz="2400" dirty="0" smtClean="0">
                <a:latin typeface="Arial" pitchFamily="34" charset="0"/>
                <a:cs typeface="Arial" pitchFamily="34" charset="0"/>
              </a:rPr>
              <a:t>he meaning of globalization</a:t>
            </a:r>
            <a:r>
              <a:rPr lang="ru-RU" sz="2400" dirty="0" smtClean="0">
                <a:latin typeface="Arial" pitchFamily="34" charset="0"/>
                <a:cs typeface="Arial" pitchFamily="34" charset="0"/>
              </a:rPr>
              <a:t>;</a:t>
            </a:r>
            <a:endParaRPr lang="en-US" sz="2400" dirty="0" smtClean="0">
              <a:latin typeface="Arial" pitchFamily="34" charset="0"/>
              <a:cs typeface="Arial" pitchFamily="34" charset="0"/>
            </a:endParaRPr>
          </a:p>
          <a:p>
            <a:pPr lvl="1"/>
            <a:r>
              <a:rPr lang="en-US" sz="2400" dirty="0">
                <a:latin typeface="Arial" pitchFamily="34" charset="0"/>
                <a:cs typeface="Arial" pitchFamily="34" charset="0"/>
              </a:rPr>
              <a:t>t</a:t>
            </a:r>
            <a:r>
              <a:rPr lang="en-US" sz="2400" dirty="0" smtClean="0">
                <a:latin typeface="Arial" pitchFamily="34" charset="0"/>
                <a:cs typeface="Arial" pitchFamily="34" charset="0"/>
              </a:rPr>
              <a:t>he causes of globalization;</a:t>
            </a:r>
            <a:endParaRPr lang="" sz="2400" dirty="0">
              <a:latin typeface="Arial" pitchFamily="34" charset="0"/>
              <a:cs typeface="Arial" pitchFamily="34" charset="0"/>
            </a:endParaRPr>
          </a:p>
          <a:p>
            <a:pPr lvl="1"/>
            <a:r>
              <a:rPr lang="en-US" sz="2400" dirty="0">
                <a:latin typeface="Arial" pitchFamily="34" charset="0"/>
                <a:cs typeface="Arial" pitchFamily="34" charset="0"/>
              </a:rPr>
              <a:t>t</a:t>
            </a:r>
            <a:r>
              <a:rPr lang="en-US" sz="2400" dirty="0" smtClean="0">
                <a:latin typeface="Arial" pitchFamily="34" charset="0"/>
                <a:cs typeface="Arial" pitchFamily="34" charset="0"/>
              </a:rPr>
              <a:t>he effects of globalization to the world.</a:t>
            </a:r>
            <a:endParaRPr lang="en-US" sz="2400" dirty="0">
              <a:latin typeface="Arial" pitchFamily="34" charset="0"/>
              <a:cs typeface="Arial"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19071204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1720" y="205979"/>
            <a:ext cx="6635080" cy="857250"/>
          </a:xfrm>
        </p:spPr>
        <p:txBody>
          <a:bodyPr>
            <a:normAutofit fontScale="90000"/>
          </a:bodyPr>
          <a:lstStyle/>
          <a:p>
            <a:r>
              <a:rPr lang="en-US" sz="2800" b="1" dirty="0">
                <a:latin typeface="Arial" panose="020B0604020202020204" pitchFamily="34" charset="0"/>
                <a:cs typeface="Arial" panose="020B0604020202020204" pitchFamily="34" charset="0"/>
              </a:rPr>
              <a:t>Sustainable Development and Globalization</a:t>
            </a:r>
          </a:p>
        </p:txBody>
      </p:sp>
      <p:sp>
        <p:nvSpPr>
          <p:cNvPr id="3" name="Объект 2"/>
          <p:cNvSpPr>
            <a:spLocks noGrp="1"/>
          </p:cNvSpPr>
          <p:nvPr>
            <p:ph idx="1"/>
          </p:nvPr>
        </p:nvSpPr>
        <p:spPr>
          <a:xfrm>
            <a:off x="2051720" y="1200151"/>
            <a:ext cx="6840760" cy="3394472"/>
          </a:xfrm>
        </p:spPr>
        <p:txBody>
          <a:bodyPr>
            <a:normAutofit fontScale="92500"/>
          </a:bodyPr>
          <a:lstStyle/>
          <a:p>
            <a:pPr marL="457200" lvl="1" indent="0">
              <a:buNone/>
            </a:pPr>
            <a:r>
              <a:rPr lang="en-US" dirty="0"/>
              <a:t>The </a:t>
            </a:r>
            <a:r>
              <a:rPr lang="en-US" dirty="0" err="1"/>
              <a:t>Brundtland</a:t>
            </a:r>
            <a:r>
              <a:rPr lang="en-US" dirty="0"/>
              <a:t> Commission UN  Report, described sustainable development as, </a:t>
            </a:r>
            <a:r>
              <a:rPr lang="en-US" dirty="0">
                <a:solidFill>
                  <a:srgbClr val="FF0000"/>
                </a:solidFill>
              </a:rPr>
              <a:t>"development that meets the needs of the present without compromising the ability of future generations to meet their own needs</a:t>
            </a:r>
            <a:r>
              <a:rPr lang="en-US" dirty="0"/>
              <a:t>". This desire to grow without damaging future generations' prospects is becoming more and more central to business philosophies.</a:t>
            </a:r>
            <a:endParaRPr lang="en-US"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40872185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3728" y="-92546"/>
            <a:ext cx="6563072" cy="1235497"/>
          </a:xfrm>
        </p:spPr>
        <p:txBody>
          <a:bodyPr>
            <a:noAutofit/>
          </a:bodyPr>
          <a:lstStyle/>
          <a:p>
            <a:r>
              <a:rPr lang="ru-RU" sz="1050" b="1" dirty="0">
                <a:latin typeface="Arial" panose="020B0604020202020204" pitchFamily="34" charset="0"/>
                <a:cs typeface="Arial" panose="020B0604020202020204" pitchFamily="34" charset="0"/>
              </a:rPr>
              <a:t/>
            </a:r>
            <a:br>
              <a:rPr lang="ru-RU" sz="1050" b="1" dirty="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What is Sustainable Development</a:t>
            </a:r>
            <a:r>
              <a:rPr lang="en-US" sz="2800" b="1" dirty="0" smtClean="0">
                <a:latin typeface="Arial" panose="020B0604020202020204" pitchFamily="34" charset="0"/>
                <a:cs typeface="Arial" panose="020B0604020202020204" pitchFamily="34" charset="0"/>
              </a:rPr>
              <a:t>?</a:t>
            </a:r>
            <a:endParaRPr lang="en-US" sz="2400" b="1" dirty="0" smtClean="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827584" y="1707654"/>
            <a:ext cx="8280920" cy="3034432"/>
          </a:xfrm>
        </p:spPr>
        <p:txBody>
          <a:bodyPr>
            <a:noAutofit/>
          </a:bodyPr>
          <a:lstStyle/>
          <a:p>
            <a:pPr marL="0" indent="0">
              <a:buNone/>
            </a:pPr>
            <a:r>
              <a:rPr lang="en-US" sz="2400" dirty="0">
                <a:latin typeface="Arial" panose="020B0604020202020204" pitchFamily="34" charset="0"/>
                <a:cs typeface="Arial" panose="020B0604020202020204" pitchFamily="34" charset="0"/>
              </a:rPr>
              <a:t>Sustainable development means, in the words of the 1987 World Commission on Environment, “development that meets the needs of the present without compromising the ability of future generations to meet their own needs.” </a:t>
            </a:r>
            <a:endParaRPr lang="en-US" sz="2400" dirty="0" smtClean="0">
              <a:latin typeface="Arial" panose="020B0604020202020204" pitchFamily="34" charset="0"/>
              <a:cs typeface="Arial" panose="020B0604020202020204" pitchFamily="34" charset="0"/>
            </a:endParaRPr>
          </a:p>
          <a:p>
            <a:pPr marL="0" indent="0">
              <a:buNone/>
            </a:pPr>
            <a:r>
              <a:rPr lang="en-US" sz="2400" dirty="0" smtClean="0">
                <a:latin typeface="Arial" panose="020B0604020202020204" pitchFamily="34" charset="0"/>
                <a:cs typeface="Arial" panose="020B0604020202020204" pitchFamily="34" charset="0"/>
              </a:rPr>
              <a:t>In </a:t>
            </a:r>
            <a:r>
              <a:rPr lang="en-US" sz="2400" dirty="0">
                <a:latin typeface="Arial" panose="020B0604020202020204" pitchFamily="34" charset="0"/>
                <a:cs typeface="Arial" panose="020B0604020202020204" pitchFamily="34" charset="0"/>
              </a:rPr>
              <a:t>other words, sustainable development is a comprehensive approach to promoting development in ways that do not harm the environment or deplete natural resources so that they still will be available in the future.</a:t>
            </a:r>
            <a:endParaRPr lang="en-US" sz="24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2124588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67744" y="195486"/>
            <a:ext cx="6635080" cy="857250"/>
          </a:xfrm>
        </p:spPr>
        <p:txBody>
          <a:bodyPr>
            <a:noAutofit/>
          </a:bodyPr>
          <a:lstStyle/>
          <a:p>
            <a:r>
              <a:rPr lang="ru-RU" sz="2400" b="1" dirty="0">
                <a:latin typeface="Arial" panose="020B0604020202020204" pitchFamily="34" charset="0"/>
                <a:cs typeface="Arial" panose="020B0604020202020204" pitchFamily="34" charset="0"/>
              </a:rPr>
              <a:t/>
            </a:r>
            <a:br>
              <a:rPr lang="ru-RU" sz="2400" b="1" dirty="0">
                <a:latin typeface="Arial" panose="020B0604020202020204" pitchFamily="34" charset="0"/>
                <a:cs typeface="Arial" panose="020B0604020202020204" pitchFamily="34" charset="0"/>
              </a:rPr>
            </a:br>
            <a:r>
              <a:rPr lang="en-US" sz="2400" b="1" dirty="0">
                <a:latin typeface="Arial" panose="020B0604020202020204" pitchFamily="34" charset="0"/>
                <a:cs typeface="Arial" panose="020B0604020202020204" pitchFamily="34" charset="0"/>
              </a:rPr>
              <a:t>Value Chain and Sustainability</a:t>
            </a:r>
            <a:endParaRPr lang="ru-RU" sz="24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655676" y="1319956"/>
            <a:ext cx="7247148" cy="3802732"/>
          </a:xfrm>
        </p:spPr>
        <p:txBody>
          <a:bodyPr>
            <a:noAutofit/>
          </a:bodyPr>
          <a:lstStyle/>
          <a:p>
            <a:r>
              <a:rPr lang="en-US" sz="2400" dirty="0">
                <a:latin typeface="Arial" panose="020B0604020202020204" pitchFamily="34" charset="0"/>
                <a:cs typeface="Arial" panose="020B0604020202020204" pitchFamily="34" charset="0"/>
              </a:rPr>
              <a:t>Triple bottom line (abbreviated as TBL or 3BL) is an accounting framework with three parts: social, environmental (or ecological) and financial. These three divisions are also called the three Ps: people, planet and profit, or the "three pillars of sustainability".</a:t>
            </a:r>
          </a:p>
          <a:p>
            <a:r>
              <a:rPr lang="en-US" sz="2400" dirty="0">
                <a:latin typeface="Arial" panose="020B0604020202020204" pitchFamily="34" charset="0"/>
                <a:cs typeface="Arial" panose="020B0604020202020204" pitchFamily="34" charset="0"/>
              </a:rPr>
              <a:t>Some have suggested a fourth pillar, a future oriented approach to sustainability.  The fourth pillar focuses on future generations and </a:t>
            </a:r>
            <a:r>
              <a:rPr lang="en-US" sz="2400" dirty="0">
                <a:solidFill>
                  <a:srgbClr val="FF0000"/>
                </a:solidFill>
                <a:latin typeface="Arial" panose="020B0604020202020204" pitchFamily="34" charset="0"/>
                <a:cs typeface="Arial" panose="020B0604020202020204" pitchFamily="34" charset="0"/>
              </a:rPr>
              <a:t>“Intergenerational Equity” </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11985324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3728" y="202332"/>
            <a:ext cx="6573416" cy="857250"/>
          </a:xfrm>
        </p:spPr>
        <p:txBody>
          <a:bodyPr>
            <a:noAutofit/>
          </a:bodyPr>
          <a:lstStyle/>
          <a:p>
            <a:r>
              <a:rPr lang="en-US" sz="2400" b="1" dirty="0">
                <a:latin typeface="Arial" panose="020B0604020202020204" pitchFamily="34" charset="0"/>
                <a:cs typeface="Arial" panose="020B0604020202020204" pitchFamily="34" charset="0"/>
              </a:rPr>
              <a:t>Strategies to manage </a:t>
            </a:r>
            <a:r>
              <a:rPr lang="en-US" sz="2400" b="1" dirty="0" smtClean="0">
                <a:latin typeface="Arial" panose="020B0604020202020204" pitchFamily="34" charset="0"/>
                <a:cs typeface="Arial" panose="020B0604020202020204" pitchFamily="34" charset="0"/>
              </a:rPr>
              <a:t>sustainability</a:t>
            </a:r>
            <a:r>
              <a:rPr lang="en-US" sz="2400" b="1" dirty="0" smtClean="0">
                <a:latin typeface="Arial" panose="020B0604020202020204" pitchFamily="34" charset="0"/>
                <a:cs typeface="Arial" panose="020B0604020202020204" pitchFamily="34" charset="0"/>
              </a:rPr>
              <a:t/>
            </a:r>
            <a:br>
              <a:rPr lang="en-US" sz="2400" b="1" dirty="0" smtClean="0">
                <a:latin typeface="Arial" panose="020B0604020202020204" pitchFamily="34" charset="0"/>
                <a:cs typeface="Arial" panose="020B0604020202020204" pitchFamily="34" charset="0"/>
              </a:rPr>
            </a:br>
            <a:endParaRPr lang="ru-RU" sz="2400" b="1" dirty="0">
              <a:latin typeface="Arial" pitchFamily="34" charset="0"/>
              <a:cs typeface="Arial" pitchFamily="34" charset="0"/>
            </a:endParaRPr>
          </a:p>
        </p:txBody>
      </p:sp>
      <p:sp>
        <p:nvSpPr>
          <p:cNvPr id="3" name="Объект 2"/>
          <p:cNvSpPr>
            <a:spLocks noGrp="1"/>
          </p:cNvSpPr>
          <p:nvPr>
            <p:ph idx="1"/>
          </p:nvPr>
        </p:nvSpPr>
        <p:spPr>
          <a:xfrm>
            <a:off x="1719661" y="1059582"/>
            <a:ext cx="7317833" cy="3819871"/>
          </a:xfrm>
        </p:spPr>
        <p:txBody>
          <a:bodyPr>
            <a:normAutofit fontScale="85000" lnSpcReduction="20000"/>
          </a:bodyPr>
          <a:lstStyle/>
          <a:p>
            <a:r>
              <a:rPr lang="en-US" sz="2800" dirty="0">
                <a:solidFill>
                  <a:srgbClr val="FF0000"/>
                </a:solidFill>
                <a:latin typeface="Arial" panose="020B0604020202020204" pitchFamily="34" charset="0"/>
                <a:cs typeface="Arial" panose="020B0604020202020204" pitchFamily="34" charset="0"/>
              </a:rPr>
              <a:t>The People concept </a:t>
            </a:r>
            <a:r>
              <a:rPr lang="en-US" sz="2800" dirty="0">
                <a:latin typeface="Arial" panose="020B0604020202020204" pitchFamily="34" charset="0"/>
                <a:cs typeface="Arial" panose="020B0604020202020204" pitchFamily="34" charset="0"/>
              </a:rPr>
              <a:t>for example can be viewed in three dimensions - The organization needs, the personal needs and the community issues associated with supplying future people into the business. (True Cost  A Documentary)</a:t>
            </a:r>
          </a:p>
          <a:p>
            <a:r>
              <a:rPr lang="en-US" sz="2800" dirty="0">
                <a:solidFill>
                  <a:srgbClr val="FF0000"/>
                </a:solidFill>
                <a:latin typeface="Arial" panose="020B0604020202020204" pitchFamily="34" charset="0"/>
                <a:cs typeface="Arial" panose="020B0604020202020204" pitchFamily="34" charset="0"/>
              </a:rPr>
              <a:t>Profit</a:t>
            </a:r>
            <a:r>
              <a:rPr lang="en-US" sz="2800" dirty="0">
                <a:latin typeface="Arial" panose="020B0604020202020204" pitchFamily="34" charset="0"/>
                <a:cs typeface="Arial" panose="020B0604020202020204" pitchFamily="34" charset="0"/>
              </a:rPr>
              <a:t> is a function of both a healthy revenue stream, which needs a high focus on customer service, coupled with the adoption of a strategy to develop new customers to replace those that exit the market.(Patagonia)</a:t>
            </a:r>
          </a:p>
          <a:p>
            <a:r>
              <a:rPr lang="en-US" sz="2800" dirty="0">
                <a:solidFill>
                  <a:srgbClr val="FF0000"/>
                </a:solidFill>
                <a:latin typeface="Arial" panose="020B0604020202020204" pitchFamily="34" charset="0"/>
                <a:cs typeface="Arial" panose="020B0604020202020204" pitchFamily="34" charset="0"/>
              </a:rPr>
              <a:t>Planet can be described as efforts to Reduce Reuse and Recycle</a:t>
            </a:r>
            <a:endParaRPr lang="" sz="1600" dirty="0">
              <a:latin typeface="Arial" panose="020B0604020202020204" pitchFamily="34" charset="0"/>
              <a:cs typeface="Arial" panose="020B0604020202020204" pitchFamily="34" charset="0"/>
            </a:endParaRPr>
          </a:p>
          <a:p>
            <a:pPr marL="0" indent="0">
              <a:buNone/>
            </a:pPr>
            <a:endParaRPr lang="en-US" sz="1600" dirty="0">
              <a:latin typeface="Arial" pitchFamily="34" charset="0"/>
              <a:cs typeface="Arial" pitchFamily="34" charset="0"/>
            </a:endParaRPr>
          </a:p>
          <a:p>
            <a:pPr marL="0" lvl="0" indent="0">
              <a:buNone/>
            </a:pPr>
            <a:endParaRPr lang="en-US" sz="1600" dirty="0">
              <a:latin typeface="Arial" pitchFamily="34" charset="0"/>
              <a:cs typeface="Arial"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6783372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67744" y="389515"/>
            <a:ext cx="6563072" cy="857250"/>
          </a:xfrm>
        </p:spPr>
        <p:txBody>
          <a:bodyPr>
            <a:noAutofit/>
          </a:bodyPr>
          <a:lstStyle/>
          <a:p>
            <a:r>
              <a:rPr lang="en-US" sz="2400" b="1" dirty="0">
                <a:latin typeface="Arial" panose="020B0604020202020204" pitchFamily="34" charset="0"/>
                <a:cs typeface="Arial" panose="020B0604020202020204" pitchFamily="34" charset="0"/>
              </a:rPr>
              <a:t>Strategies to manage sustainability</a:t>
            </a:r>
            <a:endParaRPr lang="en-US" sz="2400" b="1"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pic>
        <p:nvPicPr>
          <p:cNvPr id="5"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411760" y="1491630"/>
            <a:ext cx="5112568" cy="3215678"/>
          </a:xfrm>
        </p:spPr>
      </p:pic>
    </p:spTree>
    <p:extLst>
      <p:ext uri="{BB962C8B-B14F-4D97-AF65-F5344CB8AC3E}">
        <p14:creationId xmlns:p14="http://schemas.microsoft.com/office/powerpoint/2010/main" val="303110940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TotalTime>
  <Words>369</Words>
  <Application>Microsoft Office PowerPoint</Application>
  <PresentationFormat>Экран (16:9)</PresentationFormat>
  <Paragraphs>42</Paragraphs>
  <Slides>12</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12</vt:i4>
      </vt:variant>
    </vt:vector>
  </HeadingPairs>
  <TitlesOfParts>
    <vt:vector size="15" baseType="lpstr">
      <vt:lpstr>Arial</vt:lpstr>
      <vt:lpstr>Calibri</vt:lpstr>
      <vt:lpstr>Тема Office</vt:lpstr>
      <vt:lpstr>AL-FARABI KAZAKH NATIONAL UNIVERSITY</vt:lpstr>
      <vt:lpstr>Презентация PowerPoint</vt:lpstr>
      <vt:lpstr>Lecture plan:</vt:lpstr>
      <vt:lpstr>The purpose of studying the topic :</vt:lpstr>
      <vt:lpstr>Sustainable Development and Globalization</vt:lpstr>
      <vt:lpstr> What is Sustainable Development?</vt:lpstr>
      <vt:lpstr> Value Chain and Sustainability</vt:lpstr>
      <vt:lpstr>Strategies to manage sustainability </vt:lpstr>
      <vt:lpstr>Strategies to manage sustainability</vt:lpstr>
      <vt:lpstr>Strategies to manage sustainability</vt:lpstr>
      <vt:lpstr>Sustainability is all about business.</vt:lpstr>
      <vt:lpstr>      Materials used in the lecture :  1. С.Л. Удовик. Глобализация: семиотические подходы–М.: “Реф л-бук”, К.: “Ваклер”, 2001. – 480 с. 2. Глобализация и интеграционные процессы в Азиатско-Тихоокеанском регионе (правовое и экономическое исследование). - М.: ИНФРА-М, 2016. - 332 c. 3. Andrew Heywood. Global Politics. Macmillan International Higher Education, 2017 – 616 p.  4. Sheffield Jim, Korotaev Andrey, Grinin Leonid. Globalization: Yesterday, Today, and Tomorrow. Emergent Publication, 2013. — 444 p. 5. Gills, B. K., and Thompson, W. R. (eds.) 2006. Globalization and Global History. London: Routledge.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pc</dc:creator>
  <cp:lastModifiedBy>aigul.abzhapparova@gmail.com</cp:lastModifiedBy>
  <cp:revision>39</cp:revision>
  <dcterms:created xsi:type="dcterms:W3CDTF">2019-11-06T03:32:13Z</dcterms:created>
  <dcterms:modified xsi:type="dcterms:W3CDTF">2019-12-19T16:48:41Z</dcterms:modified>
</cp:coreProperties>
</file>